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66" r:id="rId3"/>
    <p:sldId id="257" r:id="rId4"/>
    <p:sldId id="278" r:id="rId5"/>
    <p:sldId id="280" r:id="rId6"/>
    <p:sldId id="279" r:id="rId7"/>
    <p:sldId id="277" r:id="rId8"/>
    <p:sldId id="285" r:id="rId9"/>
    <p:sldId id="281" r:id="rId10"/>
    <p:sldId id="301" r:id="rId11"/>
    <p:sldId id="286" r:id="rId12"/>
    <p:sldId id="287" r:id="rId13"/>
    <p:sldId id="272" r:id="rId14"/>
    <p:sldId id="274" r:id="rId15"/>
    <p:sldId id="297" r:id="rId16"/>
    <p:sldId id="298" r:id="rId17"/>
    <p:sldId id="299" r:id="rId18"/>
    <p:sldId id="292" r:id="rId19"/>
    <p:sldId id="293" r:id="rId20"/>
    <p:sldId id="300" r:id="rId21"/>
    <p:sldId id="259" r:id="rId22"/>
    <p:sldId id="295" r:id="rId23"/>
    <p:sldId id="296" r:id="rId24"/>
    <p:sldId id="302" r:id="rId25"/>
    <p:sldId id="303" r:id="rId26"/>
    <p:sldId id="304" r:id="rId27"/>
    <p:sldId id="305" r:id="rId28"/>
    <p:sldId id="306" r:id="rId29"/>
    <p:sldId id="307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bold r:id="rId36"/>
    </p:embeddedFont>
    <p:embeddedFont>
      <p:font typeface="Raleway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70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0EF13-1F74-4580-950D-97B4DA497F2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AF38A2-52CD-4E3F-BDA9-935F0C84CA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900" dirty="0">
              <a:latin typeface="Calibri" panose="020F0502020204030204" pitchFamily="34" charset="0"/>
              <a:cs typeface="Calibri" panose="020F0502020204030204" pitchFamily="34" charset="0"/>
            </a:rPr>
            <a:t>Found datasets from online repository (Kaggle, UCI , </a:t>
          </a:r>
          <a:r>
            <a:rPr lang="en-US" sz="900" dirty="0" err="1">
              <a:latin typeface="Calibri" panose="020F0502020204030204" pitchFamily="34" charset="0"/>
              <a:cs typeface="Calibri" panose="020F0502020204030204" pitchFamily="34" charset="0"/>
            </a:rPr>
            <a:t>Github</a:t>
          </a:r>
          <a:r>
            <a:rPr lang="en-US" sz="900" dirty="0">
              <a:latin typeface="Calibri" panose="020F0502020204030204" pitchFamily="34" charset="0"/>
              <a:cs typeface="Calibri" panose="020F0502020204030204" pitchFamily="34" charset="0"/>
            </a:rPr>
            <a:t> and Socrates)</a:t>
          </a:r>
          <a:r>
            <a:rPr lang="en-US" sz="900" baseline="30000" dirty="0">
              <a:latin typeface="Calibri" panose="020F0502020204030204" pitchFamily="34" charset="0"/>
              <a:cs typeface="Calibri" panose="020F0502020204030204" pitchFamily="34" charset="0"/>
            </a:rPr>
            <a:t>1,2,3</a:t>
          </a:r>
          <a:endParaRPr lang="en-US" sz="9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743BCF-5852-4BA0-850A-C7DE501DC451}" type="parTrans" cxnId="{A44FC73F-8A41-48DE-A0B0-A72FA67980F1}">
      <dgm:prSet/>
      <dgm:spPr/>
      <dgm:t>
        <a:bodyPr/>
        <a:lstStyle/>
        <a:p>
          <a:endParaRPr lang="en-US"/>
        </a:p>
      </dgm:t>
    </dgm:pt>
    <dgm:pt modelId="{2743CA6C-370A-41D5-B801-41463FD392A3}" type="sibTrans" cxnId="{A44FC73F-8A41-48DE-A0B0-A72FA67980F1}">
      <dgm:prSet/>
      <dgm:spPr/>
      <dgm:t>
        <a:bodyPr/>
        <a:lstStyle/>
        <a:p>
          <a:endParaRPr lang="en-US"/>
        </a:p>
      </dgm:t>
    </dgm:pt>
    <dgm:pt modelId="{C8C512A7-0429-4FB8-858D-5E6D8DEA8E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Created data synthetically to scale up the number of rows by randomly assigning weights </a:t>
          </a:r>
        </a:p>
      </dgm:t>
    </dgm:pt>
    <dgm:pt modelId="{5B74E6CD-9680-4527-8DAB-9E8EEBD9DD60}" type="parTrans" cxnId="{ABA616E0-107A-4F61-8396-6251FCA79C45}">
      <dgm:prSet/>
      <dgm:spPr/>
      <dgm:t>
        <a:bodyPr/>
        <a:lstStyle/>
        <a:p>
          <a:endParaRPr lang="en-US"/>
        </a:p>
      </dgm:t>
    </dgm:pt>
    <dgm:pt modelId="{44B9F72D-DBC3-455A-8652-BEA8CED0E25A}" type="sibTrans" cxnId="{ABA616E0-107A-4F61-8396-6251FCA79C45}">
      <dgm:prSet/>
      <dgm:spPr/>
      <dgm:t>
        <a:bodyPr/>
        <a:lstStyle/>
        <a:p>
          <a:endParaRPr lang="en-US"/>
        </a:p>
      </dgm:t>
    </dgm:pt>
    <dgm:pt modelId="{FF69C8B8-BCD6-4E3B-80DA-4F55F0376D0F}">
      <dgm:prSet custT="1"/>
      <dgm:spPr/>
      <dgm:t>
        <a:bodyPr/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Files found were in format of CSV and JSON</a:t>
          </a:r>
        </a:p>
      </dgm:t>
    </dgm:pt>
    <dgm:pt modelId="{DFA40A69-DA19-4AF6-AA5E-7B15D2B185BA}" type="parTrans" cxnId="{832CA5FE-A1D9-4892-9195-A8880E88199A}">
      <dgm:prSet/>
      <dgm:spPr/>
      <dgm:t>
        <a:bodyPr/>
        <a:lstStyle/>
        <a:p>
          <a:endParaRPr lang="en-US"/>
        </a:p>
      </dgm:t>
    </dgm:pt>
    <dgm:pt modelId="{BF04DC66-9EA7-4C1B-8DE5-DCA07B8BF9DA}" type="sibTrans" cxnId="{832CA5FE-A1D9-4892-9195-A8880E88199A}">
      <dgm:prSet/>
      <dgm:spPr/>
      <dgm:t>
        <a:bodyPr/>
        <a:lstStyle/>
        <a:p>
          <a:endParaRPr lang="en-US"/>
        </a:p>
      </dgm:t>
    </dgm:pt>
    <dgm:pt modelId="{6E7C7F49-26DC-4747-A261-7DB0BA714E5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 merged the files (from Kaggle and synthetic data generated) to meet the required attributes of weights, multiple symptoms, target diseases and number of rows</a:t>
          </a:r>
          <a:r>
            <a:rPr lang="en-US" sz="1100" kern="1200" dirty="0"/>
            <a:t>.</a:t>
          </a:r>
        </a:p>
      </dgm:t>
    </dgm:pt>
    <dgm:pt modelId="{5676B2E7-804A-4545-B515-AF46C20752E7}" type="parTrans" cxnId="{B015E1AB-CF5E-48C6-8E51-9F88D6BF631A}">
      <dgm:prSet/>
      <dgm:spPr/>
      <dgm:t>
        <a:bodyPr/>
        <a:lstStyle/>
        <a:p>
          <a:endParaRPr lang="en-US"/>
        </a:p>
      </dgm:t>
    </dgm:pt>
    <dgm:pt modelId="{D7F1CD8B-4F3E-4B8C-A481-27AF0078C404}" type="sibTrans" cxnId="{B015E1AB-CF5E-48C6-8E51-9F88D6BF631A}">
      <dgm:prSet/>
      <dgm:spPr/>
      <dgm:t>
        <a:bodyPr/>
        <a:lstStyle/>
        <a:p>
          <a:endParaRPr lang="en-US"/>
        </a:p>
      </dgm:t>
    </dgm:pt>
    <dgm:pt modelId="{0D36015C-E181-4B09-B4B1-D7077DED18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Finally dataset generated has total number of  10001 rows and 49 attributes making it to total of 490049 pieces of data</a:t>
          </a:r>
          <a:r>
            <a:rPr lang="en-US" sz="1100" kern="1200" dirty="0"/>
            <a:t>.</a:t>
          </a:r>
        </a:p>
      </dgm:t>
    </dgm:pt>
    <dgm:pt modelId="{A877AEE0-1348-4FEC-BFC2-63D72AFD5A69}" type="parTrans" cxnId="{DF27F924-3DFF-43E8-BDC6-0C4B62DF885B}">
      <dgm:prSet/>
      <dgm:spPr/>
      <dgm:t>
        <a:bodyPr/>
        <a:lstStyle/>
        <a:p>
          <a:endParaRPr lang="en-US"/>
        </a:p>
      </dgm:t>
    </dgm:pt>
    <dgm:pt modelId="{03B9126D-B122-4B1C-AECD-3B0B963268DD}" type="sibTrans" cxnId="{DF27F924-3DFF-43E8-BDC6-0C4B62DF885B}">
      <dgm:prSet/>
      <dgm:spPr/>
      <dgm:t>
        <a:bodyPr/>
        <a:lstStyle/>
        <a:p>
          <a:endParaRPr lang="en-US"/>
        </a:p>
      </dgm:t>
    </dgm:pt>
    <dgm:pt modelId="{D178834C-D337-4B39-ACFB-2F1916ABE3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Attribute description, Columns 1 – 48: Numeric</a:t>
          </a:r>
        </a:p>
      </dgm:t>
    </dgm:pt>
    <dgm:pt modelId="{5ADAE261-D19C-4B85-BFF9-1C43A884B38F}" type="parTrans" cxnId="{B00D1DFE-F152-4567-AFFC-BC5E58D38BBF}">
      <dgm:prSet/>
      <dgm:spPr/>
      <dgm:t>
        <a:bodyPr/>
        <a:lstStyle/>
        <a:p>
          <a:endParaRPr lang="en-US"/>
        </a:p>
      </dgm:t>
    </dgm:pt>
    <dgm:pt modelId="{B35AF703-3954-4191-B493-AD4179153C42}" type="sibTrans" cxnId="{B00D1DFE-F152-4567-AFFC-BC5E58D38BBF}">
      <dgm:prSet/>
      <dgm:spPr/>
      <dgm:t>
        <a:bodyPr/>
        <a:lstStyle/>
        <a:p>
          <a:endParaRPr lang="en-US"/>
        </a:p>
      </dgm:t>
    </dgm:pt>
    <dgm:pt modelId="{F98CAF6D-5CE1-4727-B2BF-206EA4E84398}">
      <dgm:prSet custT="1"/>
      <dgm:spPr/>
      <dgm:t>
        <a:bodyPr/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Target Variable: Categorical</a:t>
          </a:r>
        </a:p>
      </dgm:t>
    </dgm:pt>
    <dgm:pt modelId="{02EA8199-66FB-484B-A011-4BD6DA05EA9B}" type="parTrans" cxnId="{41872128-1D9B-42C0-B3AE-CBF4B20E1306}">
      <dgm:prSet/>
      <dgm:spPr/>
      <dgm:t>
        <a:bodyPr/>
        <a:lstStyle/>
        <a:p>
          <a:endParaRPr lang="en-US"/>
        </a:p>
      </dgm:t>
    </dgm:pt>
    <dgm:pt modelId="{870707EB-67D3-4C67-B2B1-8B752CD925FF}" type="sibTrans" cxnId="{41872128-1D9B-42C0-B3AE-CBF4B20E1306}">
      <dgm:prSet/>
      <dgm:spPr/>
      <dgm:t>
        <a:bodyPr/>
        <a:lstStyle/>
        <a:p>
          <a:endParaRPr lang="en-US"/>
        </a:p>
      </dgm:t>
    </dgm:pt>
    <dgm:pt modelId="{F7C24425-D3A6-4963-9798-C8F0FD5E66FC}" type="pres">
      <dgm:prSet presAssocID="{83E0EF13-1F74-4580-950D-97B4DA497F2B}" presName="root" presStyleCnt="0">
        <dgm:presLayoutVars>
          <dgm:dir/>
          <dgm:resizeHandles val="exact"/>
        </dgm:presLayoutVars>
      </dgm:prSet>
      <dgm:spPr/>
    </dgm:pt>
    <dgm:pt modelId="{02B9047F-439A-464B-82F8-725975E49E44}" type="pres">
      <dgm:prSet presAssocID="{6AAF38A2-52CD-4E3F-BDA9-935F0C84CACF}" presName="compNode" presStyleCnt="0"/>
      <dgm:spPr/>
    </dgm:pt>
    <dgm:pt modelId="{5F3E10BA-9854-4BEA-929E-00B1FF89CB15}" type="pres">
      <dgm:prSet presAssocID="{6AAF38A2-52CD-4E3F-BDA9-935F0C84CAC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D56D594-E47A-4191-9E61-5E7DD404BAAA}" type="pres">
      <dgm:prSet presAssocID="{6AAF38A2-52CD-4E3F-BDA9-935F0C84CACF}" presName="spaceRect" presStyleCnt="0"/>
      <dgm:spPr/>
    </dgm:pt>
    <dgm:pt modelId="{D2EF0FE7-FC04-497B-9B5C-6A4259DD748B}" type="pres">
      <dgm:prSet presAssocID="{6AAF38A2-52CD-4E3F-BDA9-935F0C84CACF}" presName="textRect" presStyleLbl="revTx" presStyleIdx="0" presStyleCnt="7">
        <dgm:presLayoutVars>
          <dgm:chMax val="1"/>
          <dgm:chPref val="1"/>
        </dgm:presLayoutVars>
      </dgm:prSet>
      <dgm:spPr/>
    </dgm:pt>
    <dgm:pt modelId="{136EF819-FC88-41E0-8AEF-320E258BC0C3}" type="pres">
      <dgm:prSet presAssocID="{2743CA6C-370A-41D5-B801-41463FD392A3}" presName="sibTrans" presStyleCnt="0"/>
      <dgm:spPr/>
    </dgm:pt>
    <dgm:pt modelId="{05B97E13-84B5-468E-A473-2C0D2DB33BCC}" type="pres">
      <dgm:prSet presAssocID="{C8C512A7-0429-4FB8-858D-5E6D8DEA8E99}" presName="compNode" presStyleCnt="0"/>
      <dgm:spPr/>
    </dgm:pt>
    <dgm:pt modelId="{7864648F-FDFE-4C5E-B45A-5E3E7B256374}" type="pres">
      <dgm:prSet presAssocID="{C8C512A7-0429-4FB8-858D-5E6D8DEA8E9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45224CF-B795-4EB5-8CD9-CE645A006538}" type="pres">
      <dgm:prSet presAssocID="{C8C512A7-0429-4FB8-858D-5E6D8DEA8E99}" presName="spaceRect" presStyleCnt="0"/>
      <dgm:spPr/>
    </dgm:pt>
    <dgm:pt modelId="{5A0EB364-9C8D-4B1B-A4D9-CE5B863D814D}" type="pres">
      <dgm:prSet presAssocID="{C8C512A7-0429-4FB8-858D-5E6D8DEA8E99}" presName="textRect" presStyleLbl="revTx" presStyleIdx="1" presStyleCnt="7">
        <dgm:presLayoutVars>
          <dgm:chMax val="1"/>
          <dgm:chPref val="1"/>
        </dgm:presLayoutVars>
      </dgm:prSet>
      <dgm:spPr/>
    </dgm:pt>
    <dgm:pt modelId="{6C2E1D39-5FA7-4DD6-A445-2AB1190A9B75}" type="pres">
      <dgm:prSet presAssocID="{44B9F72D-DBC3-455A-8652-BEA8CED0E25A}" presName="sibTrans" presStyleCnt="0"/>
      <dgm:spPr/>
    </dgm:pt>
    <dgm:pt modelId="{71DC2EA4-0426-47F2-A2D9-C3FADE0B0D19}" type="pres">
      <dgm:prSet presAssocID="{FF69C8B8-BCD6-4E3B-80DA-4F55F0376D0F}" presName="compNode" presStyleCnt="0"/>
      <dgm:spPr/>
    </dgm:pt>
    <dgm:pt modelId="{7553E605-2D54-4DBC-8B47-BD9CF466507D}" type="pres">
      <dgm:prSet presAssocID="{FF69C8B8-BCD6-4E3B-80DA-4F55F0376D0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AB120DA-AD4F-4C3D-B852-D9AFCD444D3E}" type="pres">
      <dgm:prSet presAssocID="{FF69C8B8-BCD6-4E3B-80DA-4F55F0376D0F}" presName="spaceRect" presStyleCnt="0"/>
      <dgm:spPr/>
    </dgm:pt>
    <dgm:pt modelId="{CB1B0DE8-2F00-43F2-97C3-830CAAE6C657}" type="pres">
      <dgm:prSet presAssocID="{FF69C8B8-BCD6-4E3B-80DA-4F55F0376D0F}" presName="textRect" presStyleLbl="revTx" presStyleIdx="2" presStyleCnt="7">
        <dgm:presLayoutVars>
          <dgm:chMax val="1"/>
          <dgm:chPref val="1"/>
        </dgm:presLayoutVars>
      </dgm:prSet>
      <dgm:spPr/>
    </dgm:pt>
    <dgm:pt modelId="{BADC5F4F-B2BF-4052-B2F6-076733D9940B}" type="pres">
      <dgm:prSet presAssocID="{BF04DC66-9EA7-4C1B-8DE5-DCA07B8BF9DA}" presName="sibTrans" presStyleCnt="0"/>
      <dgm:spPr/>
    </dgm:pt>
    <dgm:pt modelId="{871D3EB1-9D75-442C-AD0B-DAB0FDC8D8FA}" type="pres">
      <dgm:prSet presAssocID="{6E7C7F49-26DC-4747-A261-7DB0BA714E5D}" presName="compNode" presStyleCnt="0"/>
      <dgm:spPr/>
    </dgm:pt>
    <dgm:pt modelId="{0DFB1179-D559-45BA-B43C-EF9BE406F6DE}" type="pres">
      <dgm:prSet presAssocID="{6E7C7F49-26DC-4747-A261-7DB0BA714E5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2C30857-996A-4AF8-825B-486493E5B46C}" type="pres">
      <dgm:prSet presAssocID="{6E7C7F49-26DC-4747-A261-7DB0BA714E5D}" presName="spaceRect" presStyleCnt="0"/>
      <dgm:spPr/>
    </dgm:pt>
    <dgm:pt modelId="{651DBA9F-1661-4124-8B9A-955087B847FE}" type="pres">
      <dgm:prSet presAssocID="{6E7C7F49-26DC-4747-A261-7DB0BA714E5D}" presName="textRect" presStyleLbl="revTx" presStyleIdx="3" presStyleCnt="7">
        <dgm:presLayoutVars>
          <dgm:chMax val="1"/>
          <dgm:chPref val="1"/>
        </dgm:presLayoutVars>
      </dgm:prSet>
      <dgm:spPr/>
    </dgm:pt>
    <dgm:pt modelId="{D6CAF739-E280-45EE-8551-308671C59224}" type="pres">
      <dgm:prSet presAssocID="{D7F1CD8B-4F3E-4B8C-A481-27AF0078C404}" presName="sibTrans" presStyleCnt="0"/>
      <dgm:spPr/>
    </dgm:pt>
    <dgm:pt modelId="{82B5C5BB-86B4-4052-BBC7-18E0AED3AD5F}" type="pres">
      <dgm:prSet presAssocID="{0D36015C-E181-4B09-B4B1-D7077DED1897}" presName="compNode" presStyleCnt="0"/>
      <dgm:spPr/>
    </dgm:pt>
    <dgm:pt modelId="{BD285E8C-2184-4BFA-86B7-36756BD1ACBA}" type="pres">
      <dgm:prSet presAssocID="{0D36015C-E181-4B09-B4B1-D7077DED189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A864821-1791-47D8-BA26-5B98389E734D}" type="pres">
      <dgm:prSet presAssocID="{0D36015C-E181-4B09-B4B1-D7077DED1897}" presName="spaceRect" presStyleCnt="0"/>
      <dgm:spPr/>
    </dgm:pt>
    <dgm:pt modelId="{86F4C59E-BDA1-45B2-8888-793CEC73AE96}" type="pres">
      <dgm:prSet presAssocID="{0D36015C-E181-4B09-B4B1-D7077DED1897}" presName="textRect" presStyleLbl="revTx" presStyleIdx="4" presStyleCnt="7">
        <dgm:presLayoutVars>
          <dgm:chMax val="1"/>
          <dgm:chPref val="1"/>
        </dgm:presLayoutVars>
      </dgm:prSet>
      <dgm:spPr/>
    </dgm:pt>
    <dgm:pt modelId="{F6051DF3-C1E7-40B5-BB8B-C8B4C4F02D9C}" type="pres">
      <dgm:prSet presAssocID="{03B9126D-B122-4B1C-AECD-3B0B963268DD}" presName="sibTrans" presStyleCnt="0"/>
      <dgm:spPr/>
    </dgm:pt>
    <dgm:pt modelId="{35736496-91F5-4272-BFF1-8F84E4A2B7E6}" type="pres">
      <dgm:prSet presAssocID="{D178834C-D337-4B39-ACFB-2F1916ABE368}" presName="compNode" presStyleCnt="0"/>
      <dgm:spPr/>
    </dgm:pt>
    <dgm:pt modelId="{36A4CD07-F1B1-464D-A15E-340B8E70F6D7}" type="pres">
      <dgm:prSet presAssocID="{D178834C-D337-4B39-ACFB-2F1916ABE36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838224B-3221-4B1E-B295-76C5BE0B0B5A}" type="pres">
      <dgm:prSet presAssocID="{D178834C-D337-4B39-ACFB-2F1916ABE368}" presName="spaceRect" presStyleCnt="0"/>
      <dgm:spPr/>
    </dgm:pt>
    <dgm:pt modelId="{AF4446D7-184B-4497-8ED1-ECE373C61A66}" type="pres">
      <dgm:prSet presAssocID="{D178834C-D337-4B39-ACFB-2F1916ABE368}" presName="textRect" presStyleLbl="revTx" presStyleIdx="5" presStyleCnt="7">
        <dgm:presLayoutVars>
          <dgm:chMax val="1"/>
          <dgm:chPref val="1"/>
        </dgm:presLayoutVars>
      </dgm:prSet>
      <dgm:spPr/>
    </dgm:pt>
    <dgm:pt modelId="{934322AB-8EB0-4854-B0D3-07944080F42C}" type="pres">
      <dgm:prSet presAssocID="{B35AF703-3954-4191-B493-AD4179153C42}" presName="sibTrans" presStyleCnt="0"/>
      <dgm:spPr/>
    </dgm:pt>
    <dgm:pt modelId="{50A565DA-C860-4CAB-99AB-A571A4B6B634}" type="pres">
      <dgm:prSet presAssocID="{F98CAF6D-5CE1-4727-B2BF-206EA4E84398}" presName="compNode" presStyleCnt="0"/>
      <dgm:spPr/>
    </dgm:pt>
    <dgm:pt modelId="{F923FD7F-ABC1-4DDC-9099-C81B7F209F56}" type="pres">
      <dgm:prSet presAssocID="{F98CAF6D-5CE1-4727-B2BF-206EA4E8439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A001DD79-3B88-42DD-BA89-05CEE6A65AED}" type="pres">
      <dgm:prSet presAssocID="{F98CAF6D-5CE1-4727-B2BF-206EA4E84398}" presName="spaceRect" presStyleCnt="0"/>
      <dgm:spPr/>
    </dgm:pt>
    <dgm:pt modelId="{CA51868C-FCFC-4FAA-9AC1-0A9767E37C11}" type="pres">
      <dgm:prSet presAssocID="{F98CAF6D-5CE1-4727-B2BF-206EA4E84398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397210B-CC44-454D-AB50-3A3F60C09F7A}" type="presOf" srcId="{6AAF38A2-52CD-4E3F-BDA9-935F0C84CACF}" destId="{D2EF0FE7-FC04-497B-9B5C-6A4259DD748B}" srcOrd="0" destOrd="0" presId="urn:microsoft.com/office/officeart/2018/2/layout/IconLabelList"/>
    <dgm:cxn modelId="{DF27F924-3DFF-43E8-BDC6-0C4B62DF885B}" srcId="{83E0EF13-1F74-4580-950D-97B4DA497F2B}" destId="{0D36015C-E181-4B09-B4B1-D7077DED1897}" srcOrd="4" destOrd="0" parTransId="{A877AEE0-1348-4FEC-BFC2-63D72AFD5A69}" sibTransId="{03B9126D-B122-4B1C-AECD-3B0B963268DD}"/>
    <dgm:cxn modelId="{41872128-1D9B-42C0-B3AE-CBF4B20E1306}" srcId="{83E0EF13-1F74-4580-950D-97B4DA497F2B}" destId="{F98CAF6D-5CE1-4727-B2BF-206EA4E84398}" srcOrd="6" destOrd="0" parTransId="{02EA8199-66FB-484B-A011-4BD6DA05EA9B}" sibTransId="{870707EB-67D3-4C67-B2B1-8B752CD925FF}"/>
    <dgm:cxn modelId="{F20E503F-4324-4318-ADED-25F80870CD47}" type="presOf" srcId="{FF69C8B8-BCD6-4E3B-80DA-4F55F0376D0F}" destId="{CB1B0DE8-2F00-43F2-97C3-830CAAE6C657}" srcOrd="0" destOrd="0" presId="urn:microsoft.com/office/officeart/2018/2/layout/IconLabelList"/>
    <dgm:cxn modelId="{A44FC73F-8A41-48DE-A0B0-A72FA67980F1}" srcId="{83E0EF13-1F74-4580-950D-97B4DA497F2B}" destId="{6AAF38A2-52CD-4E3F-BDA9-935F0C84CACF}" srcOrd="0" destOrd="0" parTransId="{5B743BCF-5852-4BA0-850A-C7DE501DC451}" sibTransId="{2743CA6C-370A-41D5-B801-41463FD392A3}"/>
    <dgm:cxn modelId="{56838461-3BC7-4C35-B643-32881989C04B}" type="presOf" srcId="{83E0EF13-1F74-4580-950D-97B4DA497F2B}" destId="{F7C24425-D3A6-4963-9798-C8F0FD5E66FC}" srcOrd="0" destOrd="0" presId="urn:microsoft.com/office/officeart/2018/2/layout/IconLabelList"/>
    <dgm:cxn modelId="{7890C174-B359-4B86-918B-F35C6DF6C099}" type="presOf" srcId="{D178834C-D337-4B39-ACFB-2F1916ABE368}" destId="{AF4446D7-184B-4497-8ED1-ECE373C61A66}" srcOrd="0" destOrd="0" presId="urn:microsoft.com/office/officeart/2018/2/layout/IconLabelList"/>
    <dgm:cxn modelId="{7273D775-4E70-4F94-AE09-A510006FE45E}" type="presOf" srcId="{C8C512A7-0429-4FB8-858D-5E6D8DEA8E99}" destId="{5A0EB364-9C8D-4B1B-A4D9-CE5B863D814D}" srcOrd="0" destOrd="0" presId="urn:microsoft.com/office/officeart/2018/2/layout/IconLabelList"/>
    <dgm:cxn modelId="{B18D1195-E36D-45BD-B867-EE7ADB548752}" type="presOf" srcId="{F98CAF6D-5CE1-4727-B2BF-206EA4E84398}" destId="{CA51868C-FCFC-4FAA-9AC1-0A9767E37C11}" srcOrd="0" destOrd="0" presId="urn:microsoft.com/office/officeart/2018/2/layout/IconLabelList"/>
    <dgm:cxn modelId="{5975D69C-FDCA-4D07-ADEE-90ACC468495E}" type="presOf" srcId="{6E7C7F49-26DC-4747-A261-7DB0BA714E5D}" destId="{651DBA9F-1661-4124-8B9A-955087B847FE}" srcOrd="0" destOrd="0" presId="urn:microsoft.com/office/officeart/2018/2/layout/IconLabelList"/>
    <dgm:cxn modelId="{B015E1AB-CF5E-48C6-8E51-9F88D6BF631A}" srcId="{83E0EF13-1F74-4580-950D-97B4DA497F2B}" destId="{6E7C7F49-26DC-4747-A261-7DB0BA714E5D}" srcOrd="3" destOrd="0" parTransId="{5676B2E7-804A-4545-B515-AF46C20752E7}" sibTransId="{D7F1CD8B-4F3E-4B8C-A481-27AF0078C404}"/>
    <dgm:cxn modelId="{C4EBDBB7-49BD-44AD-B8AB-D0071D406922}" type="presOf" srcId="{0D36015C-E181-4B09-B4B1-D7077DED1897}" destId="{86F4C59E-BDA1-45B2-8888-793CEC73AE96}" srcOrd="0" destOrd="0" presId="urn:microsoft.com/office/officeart/2018/2/layout/IconLabelList"/>
    <dgm:cxn modelId="{ABA616E0-107A-4F61-8396-6251FCA79C45}" srcId="{83E0EF13-1F74-4580-950D-97B4DA497F2B}" destId="{C8C512A7-0429-4FB8-858D-5E6D8DEA8E99}" srcOrd="1" destOrd="0" parTransId="{5B74E6CD-9680-4527-8DAB-9E8EEBD9DD60}" sibTransId="{44B9F72D-DBC3-455A-8652-BEA8CED0E25A}"/>
    <dgm:cxn modelId="{B00D1DFE-F152-4567-AFFC-BC5E58D38BBF}" srcId="{83E0EF13-1F74-4580-950D-97B4DA497F2B}" destId="{D178834C-D337-4B39-ACFB-2F1916ABE368}" srcOrd="5" destOrd="0" parTransId="{5ADAE261-D19C-4B85-BFF9-1C43A884B38F}" sibTransId="{B35AF703-3954-4191-B493-AD4179153C42}"/>
    <dgm:cxn modelId="{832CA5FE-A1D9-4892-9195-A8880E88199A}" srcId="{83E0EF13-1F74-4580-950D-97B4DA497F2B}" destId="{FF69C8B8-BCD6-4E3B-80DA-4F55F0376D0F}" srcOrd="2" destOrd="0" parTransId="{DFA40A69-DA19-4AF6-AA5E-7B15D2B185BA}" sibTransId="{BF04DC66-9EA7-4C1B-8DE5-DCA07B8BF9DA}"/>
    <dgm:cxn modelId="{8C1042A1-6823-4E67-BC0F-C30CA4E39E79}" type="presParOf" srcId="{F7C24425-D3A6-4963-9798-C8F0FD5E66FC}" destId="{02B9047F-439A-464B-82F8-725975E49E44}" srcOrd="0" destOrd="0" presId="urn:microsoft.com/office/officeart/2018/2/layout/IconLabelList"/>
    <dgm:cxn modelId="{ABBE39B2-6168-4657-BFE0-8518158309DD}" type="presParOf" srcId="{02B9047F-439A-464B-82F8-725975E49E44}" destId="{5F3E10BA-9854-4BEA-929E-00B1FF89CB15}" srcOrd="0" destOrd="0" presId="urn:microsoft.com/office/officeart/2018/2/layout/IconLabelList"/>
    <dgm:cxn modelId="{E610B845-C4E3-4C8F-807A-A7FAD34BE694}" type="presParOf" srcId="{02B9047F-439A-464B-82F8-725975E49E44}" destId="{AD56D594-E47A-4191-9E61-5E7DD404BAAA}" srcOrd="1" destOrd="0" presId="urn:microsoft.com/office/officeart/2018/2/layout/IconLabelList"/>
    <dgm:cxn modelId="{E7227B6F-D0C2-483B-BAD0-1B831EF78AC9}" type="presParOf" srcId="{02B9047F-439A-464B-82F8-725975E49E44}" destId="{D2EF0FE7-FC04-497B-9B5C-6A4259DD748B}" srcOrd="2" destOrd="0" presId="urn:microsoft.com/office/officeart/2018/2/layout/IconLabelList"/>
    <dgm:cxn modelId="{FF118375-F1E7-4645-B0CC-9F017EC0C3E8}" type="presParOf" srcId="{F7C24425-D3A6-4963-9798-C8F0FD5E66FC}" destId="{136EF819-FC88-41E0-8AEF-320E258BC0C3}" srcOrd="1" destOrd="0" presId="urn:microsoft.com/office/officeart/2018/2/layout/IconLabelList"/>
    <dgm:cxn modelId="{A2B89194-FB62-4086-BCD8-68FB40E5E504}" type="presParOf" srcId="{F7C24425-D3A6-4963-9798-C8F0FD5E66FC}" destId="{05B97E13-84B5-468E-A473-2C0D2DB33BCC}" srcOrd="2" destOrd="0" presId="urn:microsoft.com/office/officeart/2018/2/layout/IconLabelList"/>
    <dgm:cxn modelId="{CF8B5DFD-2ABC-48E0-9985-0B2F8DA0C4F9}" type="presParOf" srcId="{05B97E13-84B5-468E-A473-2C0D2DB33BCC}" destId="{7864648F-FDFE-4C5E-B45A-5E3E7B256374}" srcOrd="0" destOrd="0" presId="urn:microsoft.com/office/officeart/2018/2/layout/IconLabelList"/>
    <dgm:cxn modelId="{5E2DA556-CCEE-445B-BD56-39A796563282}" type="presParOf" srcId="{05B97E13-84B5-468E-A473-2C0D2DB33BCC}" destId="{245224CF-B795-4EB5-8CD9-CE645A006538}" srcOrd="1" destOrd="0" presId="urn:microsoft.com/office/officeart/2018/2/layout/IconLabelList"/>
    <dgm:cxn modelId="{CEEC144A-FE17-428C-8C3A-EA96B2BBE174}" type="presParOf" srcId="{05B97E13-84B5-468E-A473-2C0D2DB33BCC}" destId="{5A0EB364-9C8D-4B1B-A4D9-CE5B863D814D}" srcOrd="2" destOrd="0" presId="urn:microsoft.com/office/officeart/2018/2/layout/IconLabelList"/>
    <dgm:cxn modelId="{E48A57D9-71D4-4A71-B04F-D595A2454226}" type="presParOf" srcId="{F7C24425-D3A6-4963-9798-C8F0FD5E66FC}" destId="{6C2E1D39-5FA7-4DD6-A445-2AB1190A9B75}" srcOrd="3" destOrd="0" presId="urn:microsoft.com/office/officeart/2018/2/layout/IconLabelList"/>
    <dgm:cxn modelId="{FB09702C-E064-4B82-B1D2-9F4C0FCC5B52}" type="presParOf" srcId="{F7C24425-D3A6-4963-9798-C8F0FD5E66FC}" destId="{71DC2EA4-0426-47F2-A2D9-C3FADE0B0D19}" srcOrd="4" destOrd="0" presId="urn:microsoft.com/office/officeart/2018/2/layout/IconLabelList"/>
    <dgm:cxn modelId="{D6D16189-1D4B-489A-A764-2B880DA3A3DC}" type="presParOf" srcId="{71DC2EA4-0426-47F2-A2D9-C3FADE0B0D19}" destId="{7553E605-2D54-4DBC-8B47-BD9CF466507D}" srcOrd="0" destOrd="0" presId="urn:microsoft.com/office/officeart/2018/2/layout/IconLabelList"/>
    <dgm:cxn modelId="{173FC01D-631D-421F-9D9A-5915FD1438DF}" type="presParOf" srcId="{71DC2EA4-0426-47F2-A2D9-C3FADE0B0D19}" destId="{9AB120DA-AD4F-4C3D-B852-D9AFCD444D3E}" srcOrd="1" destOrd="0" presId="urn:microsoft.com/office/officeart/2018/2/layout/IconLabelList"/>
    <dgm:cxn modelId="{C3A7AFA2-43C2-4C89-8218-B0067B424383}" type="presParOf" srcId="{71DC2EA4-0426-47F2-A2D9-C3FADE0B0D19}" destId="{CB1B0DE8-2F00-43F2-97C3-830CAAE6C657}" srcOrd="2" destOrd="0" presId="urn:microsoft.com/office/officeart/2018/2/layout/IconLabelList"/>
    <dgm:cxn modelId="{82F49D17-AC0B-405B-BC39-75E78B612BBF}" type="presParOf" srcId="{F7C24425-D3A6-4963-9798-C8F0FD5E66FC}" destId="{BADC5F4F-B2BF-4052-B2F6-076733D9940B}" srcOrd="5" destOrd="0" presId="urn:microsoft.com/office/officeart/2018/2/layout/IconLabelList"/>
    <dgm:cxn modelId="{BAD6EEBE-3B92-41DF-8C47-078B176544DE}" type="presParOf" srcId="{F7C24425-D3A6-4963-9798-C8F0FD5E66FC}" destId="{871D3EB1-9D75-442C-AD0B-DAB0FDC8D8FA}" srcOrd="6" destOrd="0" presId="urn:microsoft.com/office/officeart/2018/2/layout/IconLabelList"/>
    <dgm:cxn modelId="{940A51BC-A4B6-401B-A294-5C6D89E418BE}" type="presParOf" srcId="{871D3EB1-9D75-442C-AD0B-DAB0FDC8D8FA}" destId="{0DFB1179-D559-45BA-B43C-EF9BE406F6DE}" srcOrd="0" destOrd="0" presId="urn:microsoft.com/office/officeart/2018/2/layout/IconLabelList"/>
    <dgm:cxn modelId="{BC68977E-5F02-4FD1-A3B0-73ED0112D05F}" type="presParOf" srcId="{871D3EB1-9D75-442C-AD0B-DAB0FDC8D8FA}" destId="{12C30857-996A-4AF8-825B-486493E5B46C}" srcOrd="1" destOrd="0" presId="urn:microsoft.com/office/officeart/2018/2/layout/IconLabelList"/>
    <dgm:cxn modelId="{EEE04A1A-3370-454E-BD00-AA65BAB5B7A6}" type="presParOf" srcId="{871D3EB1-9D75-442C-AD0B-DAB0FDC8D8FA}" destId="{651DBA9F-1661-4124-8B9A-955087B847FE}" srcOrd="2" destOrd="0" presId="urn:microsoft.com/office/officeart/2018/2/layout/IconLabelList"/>
    <dgm:cxn modelId="{63769CD0-DA6C-4455-9587-6644B302B466}" type="presParOf" srcId="{F7C24425-D3A6-4963-9798-C8F0FD5E66FC}" destId="{D6CAF739-E280-45EE-8551-308671C59224}" srcOrd="7" destOrd="0" presId="urn:microsoft.com/office/officeart/2018/2/layout/IconLabelList"/>
    <dgm:cxn modelId="{51060F37-83C0-44E9-9E76-DD66C5B167A8}" type="presParOf" srcId="{F7C24425-D3A6-4963-9798-C8F0FD5E66FC}" destId="{82B5C5BB-86B4-4052-BBC7-18E0AED3AD5F}" srcOrd="8" destOrd="0" presId="urn:microsoft.com/office/officeart/2018/2/layout/IconLabelList"/>
    <dgm:cxn modelId="{9F311202-FFA9-416D-9C82-1039DE5A4C04}" type="presParOf" srcId="{82B5C5BB-86B4-4052-BBC7-18E0AED3AD5F}" destId="{BD285E8C-2184-4BFA-86B7-36756BD1ACBA}" srcOrd="0" destOrd="0" presId="urn:microsoft.com/office/officeart/2018/2/layout/IconLabelList"/>
    <dgm:cxn modelId="{6DDBD1A6-CEDC-4F33-9120-01350C0B52E7}" type="presParOf" srcId="{82B5C5BB-86B4-4052-BBC7-18E0AED3AD5F}" destId="{3A864821-1791-47D8-BA26-5B98389E734D}" srcOrd="1" destOrd="0" presId="urn:microsoft.com/office/officeart/2018/2/layout/IconLabelList"/>
    <dgm:cxn modelId="{E950CA9C-9776-4882-8FC8-2B4F83EC4525}" type="presParOf" srcId="{82B5C5BB-86B4-4052-BBC7-18E0AED3AD5F}" destId="{86F4C59E-BDA1-45B2-8888-793CEC73AE96}" srcOrd="2" destOrd="0" presId="urn:microsoft.com/office/officeart/2018/2/layout/IconLabelList"/>
    <dgm:cxn modelId="{B5E7406A-D8F0-4402-BFD4-4088CCF7BC29}" type="presParOf" srcId="{F7C24425-D3A6-4963-9798-C8F0FD5E66FC}" destId="{F6051DF3-C1E7-40B5-BB8B-C8B4C4F02D9C}" srcOrd="9" destOrd="0" presId="urn:microsoft.com/office/officeart/2018/2/layout/IconLabelList"/>
    <dgm:cxn modelId="{93A7876E-B1C7-4F65-9633-6D5C8473CD78}" type="presParOf" srcId="{F7C24425-D3A6-4963-9798-C8F0FD5E66FC}" destId="{35736496-91F5-4272-BFF1-8F84E4A2B7E6}" srcOrd="10" destOrd="0" presId="urn:microsoft.com/office/officeart/2018/2/layout/IconLabelList"/>
    <dgm:cxn modelId="{9A50A376-0D81-4092-BD65-7644AD73D33F}" type="presParOf" srcId="{35736496-91F5-4272-BFF1-8F84E4A2B7E6}" destId="{36A4CD07-F1B1-464D-A15E-340B8E70F6D7}" srcOrd="0" destOrd="0" presId="urn:microsoft.com/office/officeart/2018/2/layout/IconLabelList"/>
    <dgm:cxn modelId="{154B3740-F166-4FE4-B361-C676323A5AD9}" type="presParOf" srcId="{35736496-91F5-4272-BFF1-8F84E4A2B7E6}" destId="{6838224B-3221-4B1E-B295-76C5BE0B0B5A}" srcOrd="1" destOrd="0" presId="urn:microsoft.com/office/officeart/2018/2/layout/IconLabelList"/>
    <dgm:cxn modelId="{371A2506-2160-4CC5-8664-8DBE5CDA7B0C}" type="presParOf" srcId="{35736496-91F5-4272-BFF1-8F84E4A2B7E6}" destId="{AF4446D7-184B-4497-8ED1-ECE373C61A66}" srcOrd="2" destOrd="0" presId="urn:microsoft.com/office/officeart/2018/2/layout/IconLabelList"/>
    <dgm:cxn modelId="{261F9EEB-F3FC-44D7-8958-73E3B3224032}" type="presParOf" srcId="{F7C24425-D3A6-4963-9798-C8F0FD5E66FC}" destId="{934322AB-8EB0-4854-B0D3-07944080F42C}" srcOrd="11" destOrd="0" presId="urn:microsoft.com/office/officeart/2018/2/layout/IconLabelList"/>
    <dgm:cxn modelId="{8E23D3A6-9D93-4621-BD1B-145B9436F465}" type="presParOf" srcId="{F7C24425-D3A6-4963-9798-C8F0FD5E66FC}" destId="{50A565DA-C860-4CAB-99AB-A571A4B6B634}" srcOrd="12" destOrd="0" presId="urn:microsoft.com/office/officeart/2018/2/layout/IconLabelList"/>
    <dgm:cxn modelId="{9FE86152-DD68-43BD-9282-D229F78EDC65}" type="presParOf" srcId="{50A565DA-C860-4CAB-99AB-A571A4B6B634}" destId="{F923FD7F-ABC1-4DDC-9099-C81B7F209F56}" srcOrd="0" destOrd="0" presId="urn:microsoft.com/office/officeart/2018/2/layout/IconLabelList"/>
    <dgm:cxn modelId="{77D94702-0CFA-4FA7-B9C4-3422872A4A72}" type="presParOf" srcId="{50A565DA-C860-4CAB-99AB-A571A4B6B634}" destId="{A001DD79-3B88-42DD-BA89-05CEE6A65AED}" srcOrd="1" destOrd="0" presId="urn:microsoft.com/office/officeart/2018/2/layout/IconLabelList"/>
    <dgm:cxn modelId="{DBDC0816-F1DD-400A-A8A9-759B95019034}" type="presParOf" srcId="{50A565DA-C860-4CAB-99AB-A571A4B6B634}" destId="{CA51868C-FCFC-4FAA-9AC1-0A9767E37C1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E10BA-9854-4BEA-929E-00B1FF89CB15}">
      <dsp:nvSpPr>
        <dsp:cNvPr id="0" name=""/>
        <dsp:cNvSpPr/>
      </dsp:nvSpPr>
      <dsp:spPr>
        <a:xfrm>
          <a:off x="507742" y="149699"/>
          <a:ext cx="451669" cy="451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F0FE7-FC04-497B-9B5C-6A4259DD748B}">
      <dsp:nvSpPr>
        <dsp:cNvPr id="0" name=""/>
        <dsp:cNvSpPr/>
      </dsp:nvSpPr>
      <dsp:spPr>
        <a:xfrm>
          <a:off x="231721" y="751941"/>
          <a:ext cx="1003710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Calibri" panose="020F0502020204030204" pitchFamily="34" charset="0"/>
              <a:cs typeface="Calibri" panose="020F0502020204030204" pitchFamily="34" charset="0"/>
            </a:rPr>
            <a:t>Found datasets from online repository (Kaggle, UCI , </a:t>
          </a:r>
          <a:r>
            <a:rPr lang="en-US" sz="900" kern="1200" dirty="0" err="1">
              <a:latin typeface="Calibri" panose="020F0502020204030204" pitchFamily="34" charset="0"/>
              <a:cs typeface="Calibri" panose="020F0502020204030204" pitchFamily="34" charset="0"/>
            </a:rPr>
            <a:t>Github</a:t>
          </a:r>
          <a:r>
            <a:rPr lang="en-US" sz="900" kern="1200" dirty="0">
              <a:latin typeface="Calibri" panose="020F0502020204030204" pitchFamily="34" charset="0"/>
              <a:cs typeface="Calibri" panose="020F0502020204030204" pitchFamily="34" charset="0"/>
            </a:rPr>
            <a:t> and Socrates)</a:t>
          </a:r>
          <a:r>
            <a:rPr lang="en-US" sz="900" kern="1200" baseline="30000" dirty="0">
              <a:latin typeface="Calibri" panose="020F0502020204030204" pitchFamily="34" charset="0"/>
              <a:cs typeface="Calibri" panose="020F0502020204030204" pitchFamily="34" charset="0"/>
            </a:rPr>
            <a:t>1,2,3</a:t>
          </a:r>
          <a:endParaRPr lang="en-US" sz="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31721" y="751941"/>
        <a:ext cx="1003710" cy="401484"/>
      </dsp:txXfrm>
    </dsp:sp>
    <dsp:sp modelId="{7864648F-FDFE-4C5E-B45A-5E3E7B256374}">
      <dsp:nvSpPr>
        <dsp:cNvPr id="0" name=""/>
        <dsp:cNvSpPr/>
      </dsp:nvSpPr>
      <dsp:spPr>
        <a:xfrm>
          <a:off x="1687102" y="149699"/>
          <a:ext cx="451669" cy="4516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EB364-9C8D-4B1B-A4D9-CE5B863D814D}">
      <dsp:nvSpPr>
        <dsp:cNvPr id="0" name=""/>
        <dsp:cNvSpPr/>
      </dsp:nvSpPr>
      <dsp:spPr>
        <a:xfrm>
          <a:off x="1411082" y="751941"/>
          <a:ext cx="1003710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Created data synthetically to scale up the number of rows by randomly assigning weights </a:t>
          </a:r>
        </a:p>
      </dsp:txBody>
      <dsp:txXfrm>
        <a:off x="1411082" y="751941"/>
        <a:ext cx="1003710" cy="401484"/>
      </dsp:txXfrm>
    </dsp:sp>
    <dsp:sp modelId="{7553E605-2D54-4DBC-8B47-BD9CF466507D}">
      <dsp:nvSpPr>
        <dsp:cNvPr id="0" name=""/>
        <dsp:cNvSpPr/>
      </dsp:nvSpPr>
      <dsp:spPr>
        <a:xfrm>
          <a:off x="2866463" y="149699"/>
          <a:ext cx="451669" cy="4516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B0DE8-2F00-43F2-97C3-830CAAE6C657}">
      <dsp:nvSpPr>
        <dsp:cNvPr id="0" name=""/>
        <dsp:cNvSpPr/>
      </dsp:nvSpPr>
      <dsp:spPr>
        <a:xfrm>
          <a:off x="2590442" y="751941"/>
          <a:ext cx="1003710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Files found were in format of CSV and JSON</a:t>
          </a:r>
        </a:p>
      </dsp:txBody>
      <dsp:txXfrm>
        <a:off x="2590442" y="751941"/>
        <a:ext cx="1003710" cy="401484"/>
      </dsp:txXfrm>
    </dsp:sp>
    <dsp:sp modelId="{0DFB1179-D559-45BA-B43C-EF9BE406F6DE}">
      <dsp:nvSpPr>
        <dsp:cNvPr id="0" name=""/>
        <dsp:cNvSpPr/>
      </dsp:nvSpPr>
      <dsp:spPr>
        <a:xfrm>
          <a:off x="4045823" y="149699"/>
          <a:ext cx="451669" cy="4516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DBA9F-1661-4124-8B9A-955087B847FE}">
      <dsp:nvSpPr>
        <dsp:cNvPr id="0" name=""/>
        <dsp:cNvSpPr/>
      </dsp:nvSpPr>
      <dsp:spPr>
        <a:xfrm>
          <a:off x="3769803" y="751941"/>
          <a:ext cx="1003710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 merged the files (from Kaggle and synthetic data generated) to meet the required attributes of weights, multiple symptoms, target diseases and number of rows</a:t>
          </a:r>
          <a:r>
            <a:rPr lang="en-US" sz="1100" kern="1200" dirty="0"/>
            <a:t>.</a:t>
          </a:r>
        </a:p>
      </dsp:txBody>
      <dsp:txXfrm>
        <a:off x="3769803" y="751941"/>
        <a:ext cx="1003710" cy="401484"/>
      </dsp:txXfrm>
    </dsp:sp>
    <dsp:sp modelId="{BD285E8C-2184-4BFA-86B7-36756BD1ACBA}">
      <dsp:nvSpPr>
        <dsp:cNvPr id="0" name=""/>
        <dsp:cNvSpPr/>
      </dsp:nvSpPr>
      <dsp:spPr>
        <a:xfrm>
          <a:off x="5225183" y="149699"/>
          <a:ext cx="451669" cy="4516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4C59E-BDA1-45B2-8888-793CEC73AE96}">
      <dsp:nvSpPr>
        <dsp:cNvPr id="0" name=""/>
        <dsp:cNvSpPr/>
      </dsp:nvSpPr>
      <dsp:spPr>
        <a:xfrm>
          <a:off x="4949163" y="751941"/>
          <a:ext cx="1003710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Finally dataset generated has total number of  10001 rows and 49 attributes making it to total of 490049 pieces of data</a:t>
          </a:r>
          <a:r>
            <a:rPr lang="en-US" sz="1100" kern="1200" dirty="0"/>
            <a:t>.</a:t>
          </a:r>
        </a:p>
      </dsp:txBody>
      <dsp:txXfrm>
        <a:off x="4949163" y="751941"/>
        <a:ext cx="1003710" cy="401484"/>
      </dsp:txXfrm>
    </dsp:sp>
    <dsp:sp modelId="{36A4CD07-F1B1-464D-A15E-340B8E70F6D7}">
      <dsp:nvSpPr>
        <dsp:cNvPr id="0" name=""/>
        <dsp:cNvSpPr/>
      </dsp:nvSpPr>
      <dsp:spPr>
        <a:xfrm>
          <a:off x="6404544" y="149699"/>
          <a:ext cx="451669" cy="45166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446D7-184B-4497-8ED1-ECE373C61A66}">
      <dsp:nvSpPr>
        <dsp:cNvPr id="0" name=""/>
        <dsp:cNvSpPr/>
      </dsp:nvSpPr>
      <dsp:spPr>
        <a:xfrm>
          <a:off x="6128523" y="751941"/>
          <a:ext cx="1003710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Attribute description, Columns 1 – 48: Numeric</a:t>
          </a:r>
        </a:p>
      </dsp:txBody>
      <dsp:txXfrm>
        <a:off x="6128523" y="751941"/>
        <a:ext cx="1003710" cy="401484"/>
      </dsp:txXfrm>
    </dsp:sp>
    <dsp:sp modelId="{F923FD7F-ABC1-4DDC-9099-C81B7F209F56}">
      <dsp:nvSpPr>
        <dsp:cNvPr id="0" name=""/>
        <dsp:cNvSpPr/>
      </dsp:nvSpPr>
      <dsp:spPr>
        <a:xfrm>
          <a:off x="7583904" y="149699"/>
          <a:ext cx="451669" cy="45166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1868C-FCFC-4FAA-9AC1-0A9767E37C11}">
      <dsp:nvSpPr>
        <dsp:cNvPr id="0" name=""/>
        <dsp:cNvSpPr/>
      </dsp:nvSpPr>
      <dsp:spPr>
        <a:xfrm>
          <a:off x="7307884" y="751941"/>
          <a:ext cx="1003710" cy="40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1A9988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Target Variable: Categorical</a:t>
          </a:r>
        </a:p>
      </dsp:txBody>
      <dsp:txXfrm>
        <a:off x="7307884" y="751941"/>
        <a:ext cx="1003710" cy="401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49a4bd4e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49a4bd4e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 short, the answer is: a measure of uncertainty in the prediction is missing from the current neural networks architectures, but Bayesian neural networks incorporate this.</a:t>
            </a: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C51FE-BD31-4A9B-A10E-E215755496B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687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As we can see even the simple bayes classifier performs better than decision tree, k star, linear regression models. Thus giving an upper hand for our proposed model and can be used easily.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9175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738e7bc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738e7bc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C33A8-855D-4DC8-A134-F91057A4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F9216-28B4-44F8-BD6F-4DCB1741A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E012-1E3B-47B8-92B9-C3E499BA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82EF4-FBAC-4CCF-A540-471DB360BCCC}" type="datetimeFigureOut">
              <a:rPr lang="en-IN" smtClean="0"/>
              <a:t>01-10-2020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2D819-FC07-4431-ADE0-EE4890F3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25DE-BE85-4373-B1B2-6C749249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BF29F-D824-4AEB-AF4C-FE8E77109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41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github.com/leanderme/sytora" TargetMode="External"/><Relationship Id="rId7" Type="http://schemas.openxmlformats.org/officeDocument/2006/relationships/diagramLayout" Target="../diagrams/layout1.xml"/><Relationship Id="rId2" Type="http://schemas.openxmlformats.org/officeDocument/2006/relationships/hyperlink" Target="https://www.kaggle.com/kaushil268/disease-prediction-using-machine-lear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hyperlink" Target="https://github.com/bukandu1/Patient-Prime/blob/master/database/seed_CMS-20000.json" TargetMode="External"/><Relationship Id="rId10" Type="http://schemas.microsoft.com/office/2007/relationships/diagramDrawing" Target="../diagrams/drawing1.xml"/><Relationship Id="rId4" Type="http://schemas.openxmlformats.org/officeDocument/2006/relationships/hyperlink" Target="https://www.kaggle.com/itachi9604/disease-symptom-description-dataset" TargetMode="External"/><Relationship Id="rId9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pdf/1806.05978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4a19qDBGTgEyxzJR9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33082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Haley- Your Heathcare Assistant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Project Proposal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85;p13">
            <a:extLst>
              <a:ext uri="{FF2B5EF4-FFF2-40B4-BE49-F238E27FC236}">
                <a16:creationId xmlns:a16="http://schemas.microsoft.com/office/drawing/2014/main" id="{B4CDE1EA-32BC-41CE-BD83-7E0BB17183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799" y="0"/>
            <a:ext cx="2108201" cy="14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811D9-62D0-4FF7-9962-96EB241BB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045" y="749434"/>
            <a:ext cx="6967443" cy="3919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22C89-D934-4DC7-8D1E-944BED1F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600" dirty="0"/>
              <a:t>System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515AC-B101-47BB-9548-9FDD08CFA61C}"/>
              </a:ext>
            </a:extLst>
          </p:cNvPr>
          <p:cNvSpPr txBox="1"/>
          <p:nvPr/>
        </p:nvSpPr>
        <p:spPr>
          <a:xfrm>
            <a:off x="718142" y="4728329"/>
            <a:ext cx="3928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displayed in detail at the appendix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E3786B-C221-4CC4-84DA-98308FAB1694}"/>
              </a:ext>
            </a:extLst>
          </p:cNvPr>
          <p:cNvSpPr/>
          <p:nvPr/>
        </p:nvSpPr>
        <p:spPr>
          <a:xfrm>
            <a:off x="148755" y="984764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BDB57A-FAAE-4F89-800E-72EC17904FA8}"/>
              </a:ext>
            </a:extLst>
          </p:cNvPr>
          <p:cNvSpPr/>
          <p:nvPr/>
        </p:nvSpPr>
        <p:spPr>
          <a:xfrm>
            <a:off x="2011200" y="2235631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ECF733-8972-4887-8435-3A1EF59571B0}"/>
              </a:ext>
            </a:extLst>
          </p:cNvPr>
          <p:cNvSpPr/>
          <p:nvPr/>
        </p:nvSpPr>
        <p:spPr>
          <a:xfrm>
            <a:off x="6737379" y="749434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AC7AC-6EDF-4333-9A62-49D1EE97BB65}"/>
              </a:ext>
            </a:extLst>
          </p:cNvPr>
          <p:cNvSpPr/>
          <p:nvPr/>
        </p:nvSpPr>
        <p:spPr>
          <a:xfrm>
            <a:off x="6737379" y="1736894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8FB340-73CA-4235-8B06-862247DB7E01}"/>
              </a:ext>
            </a:extLst>
          </p:cNvPr>
          <p:cNvSpPr/>
          <p:nvPr/>
        </p:nvSpPr>
        <p:spPr>
          <a:xfrm>
            <a:off x="6716893" y="2741092"/>
            <a:ext cx="5693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77DAD4-FE6A-4A3F-9128-FAC09EAF9554}"/>
              </a:ext>
            </a:extLst>
          </p:cNvPr>
          <p:cNvSpPr/>
          <p:nvPr/>
        </p:nvSpPr>
        <p:spPr>
          <a:xfrm>
            <a:off x="6452685" y="3699206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629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710E-9666-431C-AA77-B1072532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Technology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880DE-29FA-4E01-8927-B6DB85BB6C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422C4-D410-43C3-929C-D761C4EFE04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74225" y="1028783"/>
            <a:ext cx="3374400" cy="3085934"/>
          </a:xfrm>
        </p:spPr>
        <p:txBody>
          <a:bodyPr/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Marvel application</a:t>
            </a: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JustInMind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prototyping tool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Bootstrap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JavaScript/ jQuery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Django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J2EE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MongoDB /MySQL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A7FB18E-62CA-4145-BC6E-694E085E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5" y="2187604"/>
            <a:ext cx="3594077" cy="27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3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B0EC-F2B3-4353-BD7D-89F25E1B7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500" y="1318650"/>
            <a:ext cx="3374400" cy="1687200"/>
          </a:xfrm>
        </p:spPr>
        <p:txBody>
          <a:bodyPr/>
          <a:lstStyle/>
          <a:p>
            <a:r>
              <a:rPr lang="en-GB" dirty="0"/>
              <a:t>Project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F018C-D160-4224-B6E8-111B114A1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3607C-A5DA-4EDC-A5FE-BF7F7857A66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44652" y="1329965"/>
            <a:ext cx="3374400" cy="2483569"/>
          </a:xfrm>
        </p:spPr>
        <p:txBody>
          <a:bodyPr/>
          <a:lstStyle/>
          <a:p>
            <a:r>
              <a:rPr lang="en-US" sz="1600" dirty="0">
                <a:solidFill>
                  <a:srgbClr val="40404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Using the</a:t>
            </a:r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agile methodology </a:t>
            </a:r>
          </a:p>
          <a:p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Maintain a burn down chart to track the progress.</a:t>
            </a:r>
            <a:endParaRPr lang="en-GB" sz="1600" dirty="0">
              <a:solidFill>
                <a:srgbClr val="404040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Divided the project into 5 phases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Using GitHub to store and deploy the project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Using Kanban board to track the user stories and actors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C543DC7-6683-4A2E-9851-3A54FAB5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0" y="2321738"/>
            <a:ext cx="3374400" cy="26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5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8386-8290-47EA-8C15-43937B46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51" y="535925"/>
            <a:ext cx="7688700" cy="535200"/>
          </a:xfrm>
        </p:spPr>
        <p:txBody>
          <a:bodyPr/>
          <a:lstStyle/>
          <a:p>
            <a:r>
              <a:rPr lang="en-GB" dirty="0"/>
              <a:t>Timelines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38E69-2E16-4603-9651-302E995FA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446028"/>
            <a:ext cx="7688700" cy="289394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E95900F2-2720-4D48-B96B-A4D0DEA8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967"/>
            <a:ext cx="9144000" cy="35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5E06-0C58-4B73-B938-CC5CA5A4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25293"/>
            <a:ext cx="7688700" cy="535200"/>
          </a:xfrm>
        </p:spPr>
        <p:txBody>
          <a:bodyPr/>
          <a:lstStyle/>
          <a:p>
            <a:r>
              <a:rPr lang="en-GB" dirty="0"/>
              <a:t>Initial Template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16D746-8DCB-4653-92CD-A051A726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0" y="1401006"/>
            <a:ext cx="7989248" cy="3621051"/>
          </a:xfrm>
          <a:prstGeom prst="rect">
            <a:avLst/>
          </a:prstGeom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3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D3B51F-3ED5-47B0-98A3-6061459A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0" y="700088"/>
            <a:ext cx="8030588" cy="4200525"/>
          </a:xfrm>
          <a:prstGeom prst="rect">
            <a:avLst/>
          </a:prstGeom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81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0E6498-22C7-4D64-8E2C-D1C551A7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0" y="692945"/>
            <a:ext cx="8002012" cy="4250530"/>
          </a:xfrm>
          <a:prstGeom prst="rect">
            <a:avLst/>
          </a:prstGeom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49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196744-7FBF-49AE-999A-BFC26CEC2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8" y="743415"/>
            <a:ext cx="7961971" cy="4215161"/>
          </a:xfrm>
          <a:prstGeom prst="rect">
            <a:avLst/>
          </a:prstGeom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5103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49D4-8FA6-44DC-B37F-02322F971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912" y="512677"/>
            <a:ext cx="6964916" cy="529979"/>
          </a:xfrm>
        </p:spPr>
        <p:txBody>
          <a:bodyPr/>
          <a:lstStyle/>
          <a:p>
            <a:r>
              <a:rPr lang="en-US" sz="2600" dirty="0"/>
              <a:t>Data Description</a:t>
            </a:r>
            <a:endParaRPr lang="en-IN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367FB-41FC-49F5-AC8C-7ADABADBD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912" y="1293753"/>
            <a:ext cx="7835064" cy="457199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1350" dirty="0"/>
              <a:t>Due to the scope of the project we were not able to find a dataset large enough to meet the requirements</a:t>
            </a:r>
          </a:p>
          <a:p>
            <a:pPr algn="just"/>
            <a:endParaRPr lang="en-IN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86EC3-FA7B-4BFD-B2D2-91ACD9A03727}"/>
              </a:ext>
            </a:extLst>
          </p:cNvPr>
          <p:cNvSpPr txBox="1"/>
          <p:nvPr/>
        </p:nvSpPr>
        <p:spPr>
          <a:xfrm>
            <a:off x="861827" y="1645668"/>
            <a:ext cx="742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We did?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82E18E-647C-4A31-BBE7-9530A6A3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0340" y="4264569"/>
            <a:ext cx="8543317" cy="715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just">
              <a:buAutoNum type="arabicPeriod"/>
            </a:pPr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https://www.kaggle.com/kaushil268/disease-prediction-using-machine-learning</a:t>
            </a:r>
            <a:endParaRPr lang="en-IN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 algn="just">
              <a:buAutoNum type="arabicPeriod"/>
            </a:pPr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https://github.com/leanderme/sytora</a:t>
            </a:r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28600" indent="-228600" algn="just">
              <a:buAutoNum type="arabicPeriod"/>
            </a:pPr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https://www.kaggle.com/itachi9604/disease-symptom-description-dataset</a:t>
            </a:r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28600" indent="-228600" algn="just">
              <a:buAutoNum type="arabicPeriod"/>
            </a:pPr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https://github.com/bukandu1/Patient-Prime/blob/master/database/seed_CMS-20000.json</a:t>
            </a:r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71450" indent="-171450" algn="just">
              <a:buAutoNum type="arabicPeriod"/>
            </a:pPr>
            <a:endParaRPr lang="en-IN" dirty="0"/>
          </a:p>
        </p:txBody>
      </p:sp>
      <p:graphicFrame>
        <p:nvGraphicFramePr>
          <p:cNvPr id="12" name="TextBox 5">
            <a:extLst>
              <a:ext uri="{FF2B5EF4-FFF2-40B4-BE49-F238E27FC236}">
                <a16:creationId xmlns:a16="http://schemas.microsoft.com/office/drawing/2014/main" id="{D8BD0AA7-E3EF-492C-9F03-68F6E0AF6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184244"/>
              </p:ext>
            </p:extLst>
          </p:nvPr>
        </p:nvGraphicFramePr>
        <p:xfrm>
          <a:off x="300341" y="2002050"/>
          <a:ext cx="8543317" cy="1303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36236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F2A6-8358-494D-AACA-B000FC56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29" y="168690"/>
            <a:ext cx="7886700" cy="846313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r>
              <a:rPr lang="en-US" sz="2600" dirty="0"/>
              <a:t>Proposed Model</a:t>
            </a:r>
          </a:p>
        </p:txBody>
      </p:sp>
      <p:pic>
        <p:nvPicPr>
          <p:cNvPr id="5" name="Content Placeholder 4" descr="Network with point-estimates as weights vs Network with probability distribution as weights.">
            <a:extLst>
              <a:ext uri="{FF2B5EF4-FFF2-40B4-BE49-F238E27FC236}">
                <a16:creationId xmlns:a16="http://schemas.microsoft.com/office/drawing/2014/main" id="{21CB4C2A-4973-4B3F-BF8F-41C918C8C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1" r="-694" b="278"/>
          <a:stretch/>
        </p:blipFill>
        <p:spPr>
          <a:xfrm>
            <a:off x="139823" y="1157153"/>
            <a:ext cx="8722311" cy="2853443"/>
          </a:xfrm>
          <a:prstGeom prst="rect">
            <a:avLst/>
          </a:prstGeom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F108C-10D8-4E5C-9579-851CA2E6D66F}"/>
              </a:ext>
            </a:extLst>
          </p:cNvPr>
          <p:cNvSpPr txBox="1"/>
          <p:nvPr/>
        </p:nvSpPr>
        <p:spPr>
          <a:xfrm>
            <a:off x="233039" y="4108142"/>
            <a:ext cx="87223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Network with point-estimates as weights vs Network with probability distribution as weights. </a:t>
            </a:r>
            <a:r>
              <a:rPr lang="en-US" sz="1050" dirty="0">
                <a:hlinkClick r:id="rId4"/>
              </a:rPr>
              <a:t>https://arxiv.org/pdf/1806.05978.pdf</a:t>
            </a:r>
            <a:r>
              <a:rPr lang="en-US" sz="1050" dirty="0"/>
              <a:t> 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74589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09C8-B3A4-489D-9242-A459056A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/>
          <a:lstStyle/>
          <a:p>
            <a:r>
              <a:rPr lang="en-GB" dirty="0"/>
              <a:t>The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EE7BD-C219-49BB-A75B-2E74D31D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82" y="1393995"/>
            <a:ext cx="1088841" cy="1331463"/>
          </a:xfrm>
          <a:prstGeom prst="rect">
            <a:avLst/>
          </a:prstGeom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4431280-AD76-425D-99E2-2B24F9313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1" y="1393994"/>
            <a:ext cx="1331463" cy="1331463"/>
          </a:xfrm>
          <a:prstGeom prst="rect">
            <a:avLst/>
          </a:prstGeom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E169C-9A8A-424E-9114-5209F259B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424" y="2940516"/>
            <a:ext cx="1355631" cy="1451788"/>
          </a:xfrm>
          <a:prstGeom prst="rect">
            <a:avLst/>
          </a:prstGeom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3FB9334-3F93-4816-B1CA-600020D5D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272" y="2940515"/>
            <a:ext cx="1088841" cy="1451788"/>
          </a:xfrm>
          <a:prstGeom prst="rect">
            <a:avLst/>
          </a:prstGeom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9A55A7-2B76-46F0-AFD4-B34EC900C0FC}"/>
              </a:ext>
            </a:extLst>
          </p:cNvPr>
          <p:cNvSpPr txBox="1"/>
          <p:nvPr/>
        </p:nvSpPr>
        <p:spPr>
          <a:xfrm>
            <a:off x="630476" y="2940515"/>
            <a:ext cx="1584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Avinash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Peruboina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D19123919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7AEF29-D1F5-434D-97AA-81D38CBC06E5}"/>
              </a:ext>
            </a:extLst>
          </p:cNvPr>
          <p:cNvSpPr txBox="1"/>
          <p:nvPr/>
        </p:nvSpPr>
        <p:spPr>
          <a:xfrm>
            <a:off x="2244800" y="4422377"/>
            <a:ext cx="1584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Geetika Agarwal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D18128873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4CC57-A783-407D-9B38-58906A98E286}"/>
              </a:ext>
            </a:extLst>
          </p:cNvPr>
          <p:cNvSpPr txBox="1"/>
          <p:nvPr/>
        </p:nvSpPr>
        <p:spPr>
          <a:xfrm>
            <a:off x="3702656" y="2940515"/>
            <a:ext cx="1584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Ayushi Nayak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D19123831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9105AD-65A6-48D0-BEE0-24E49DEC271D}"/>
              </a:ext>
            </a:extLst>
          </p:cNvPr>
          <p:cNvSpPr txBox="1"/>
          <p:nvPr/>
        </p:nvSpPr>
        <p:spPr>
          <a:xfrm>
            <a:off x="6973628" y="2940515"/>
            <a:ext cx="1539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Hassan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Yaqoob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D18130130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27D52F-7EFC-4440-B2EB-2897A84522EB}"/>
              </a:ext>
            </a:extLst>
          </p:cNvPr>
          <p:cNvSpPr txBox="1"/>
          <p:nvPr/>
        </p:nvSpPr>
        <p:spPr>
          <a:xfrm>
            <a:off x="5438292" y="4430531"/>
            <a:ext cx="167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Vaibhav </a:t>
            </a:r>
            <a:r>
              <a:rPr lang="en-US" dirty="0" err="1"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Naran</a:t>
            </a:r>
            <a:r>
              <a:rPr lang="en-US" dirty="0"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Gala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D18130272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A973C-594C-46A1-9770-EA562A948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584" y="1393994"/>
            <a:ext cx="1474566" cy="1331464"/>
          </a:xfrm>
          <a:prstGeom prst="rect">
            <a:avLst/>
          </a:prstGeom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5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49D4-8FA6-44DC-B37F-02322F971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912" y="512677"/>
            <a:ext cx="6964916" cy="529979"/>
          </a:xfrm>
        </p:spPr>
        <p:txBody>
          <a:bodyPr/>
          <a:lstStyle/>
          <a:p>
            <a:r>
              <a:rPr lang="en-US" sz="2600" b="1" dirty="0">
                <a:latin typeface="Raleway" panose="020B0604020202020204" charset="0"/>
              </a:rPr>
              <a:t>Comparison of different Classifiers</a:t>
            </a:r>
            <a:endParaRPr lang="en-IN" sz="2600" b="1" dirty="0">
              <a:latin typeface="Raleway" panose="020B0604020202020204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8EC3374-8DAD-408E-B588-6D381706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166" y="1195202"/>
            <a:ext cx="4891668" cy="34356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2C708C-35D5-410D-935E-C5761396FE59}"/>
              </a:ext>
            </a:extLst>
          </p:cNvPr>
          <p:cNvSpPr txBox="1"/>
          <p:nvPr/>
        </p:nvSpPr>
        <p:spPr>
          <a:xfrm>
            <a:off x="1347478" y="4633328"/>
            <a:ext cx="7218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</a:rPr>
              <a:t>Predictive Accuracy of Bayes and other Technique </a:t>
            </a:r>
            <a:r>
              <a:rPr lang="en-IN" sz="1350" dirty="0">
                <a:latin typeface="Times New Roman" panose="02020603050405020304" pitchFamily="18" charset="0"/>
              </a:rPr>
              <a:t>(Al-</a:t>
            </a:r>
            <a:r>
              <a:rPr lang="en-IN" sz="1350" dirty="0" err="1">
                <a:latin typeface="Times New Roman" panose="02020603050405020304" pitchFamily="18" charset="0"/>
              </a:rPr>
              <a:t>Aidaroos</a:t>
            </a:r>
            <a:r>
              <a:rPr lang="en-IN" sz="1350" dirty="0">
                <a:latin typeface="Times New Roman" panose="02020603050405020304" pitchFamily="18" charset="0"/>
              </a:rPr>
              <a:t>, Bakar, &amp; Othman, 2012) 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428739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Evaluation</a:t>
            </a: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2"/>
          </p:nvPr>
        </p:nvSpPr>
        <p:spPr>
          <a:xfrm>
            <a:off x="4973503" y="939258"/>
            <a:ext cx="3374400" cy="3264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Space complexity- Measure the bulkiness of the code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rgbClr val="404040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Time Complexity- Measures the time taken to populate the pages and results.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>
              <a:solidFill>
                <a:srgbClr val="404040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Confusion Matrix- Calculating the error rate and false positives.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>
              <a:solidFill>
                <a:srgbClr val="404040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Aft>
                <a:spcPts val="900"/>
              </a:spcAft>
            </a:pPr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User Feedback- Use the feedback to improve the performance of our app.</a:t>
            </a:r>
            <a:endParaRPr lang="en-GB" sz="1600" dirty="0">
              <a:solidFill>
                <a:srgbClr val="404040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E83B17F-4D92-4FAF-80AD-50231A00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5" y="2300076"/>
            <a:ext cx="3430475" cy="24818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B0532-1A54-4055-BA76-CBF42258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13800"/>
            <a:ext cx="7688700" cy="53520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FF8B8-61FA-411E-8BB5-7192E6A37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49" y="1294935"/>
            <a:ext cx="7762145" cy="3604167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Al-</a:t>
            </a:r>
            <a:r>
              <a:rPr lang="en-US" sz="16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Aidaroos</a:t>
            </a: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K., Bakar, A., &amp; Othman, Z. (2012). Medical Data Classification With Naive Bayes Approach. </a:t>
            </a:r>
            <a:r>
              <a:rPr lang="en-US" sz="1600" i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Technology Journal </a:t>
            </a: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https://arxiv.org/pdf/1806.05978.pdf</a:t>
            </a:r>
          </a:p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https://medium.com/neuralspace/bayesian-neural-network-series-post-1-need-for-bayesian-networks-e209e66b70b2</a:t>
            </a:r>
          </a:p>
          <a:p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https://github.com/adalca/medical-datasets</a:t>
            </a:r>
            <a:endParaRPr lang="en-GB" sz="1600" dirty="0">
              <a:solidFill>
                <a:schemeClr val="bg2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https://www.kaggle.com/itachi9604/disease-symptom-description-dataset</a:t>
            </a:r>
            <a:endParaRPr lang="en-GB" sz="1600" dirty="0">
              <a:solidFill>
                <a:schemeClr val="bg2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https://hpo.jax.org/app/download/annotation</a:t>
            </a:r>
            <a:endParaRPr lang="en-GB" sz="1600" dirty="0">
              <a:solidFill>
                <a:schemeClr val="bg2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https://github.com/leanderme/sytora</a:t>
            </a:r>
            <a:endParaRPr lang="en-GB" sz="1600" dirty="0">
              <a:solidFill>
                <a:schemeClr val="bg2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https://www.kaggle.com/plarmuseau/sdsort/home</a:t>
            </a:r>
            <a:endParaRPr lang="en-GB" sz="1600" dirty="0">
              <a:solidFill>
                <a:schemeClr val="bg2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https://www.kaggle.com/plarmuseau/primer</a:t>
            </a:r>
            <a:endParaRPr lang="en-GB" sz="1600" dirty="0">
              <a:solidFill>
                <a:schemeClr val="bg2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https://www.kaggle.com/plarmuseau/symptom-disease-recommender</a:t>
            </a:r>
            <a:endParaRPr lang="en-GB" sz="1600" dirty="0">
              <a:solidFill>
                <a:schemeClr val="bg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15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88E83-C7E8-4971-B528-F3D256F70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370" y="1234067"/>
            <a:ext cx="7962867" cy="4459559"/>
          </a:xfrm>
        </p:spPr>
        <p:txBody>
          <a:bodyPr/>
          <a:lstStyle/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https://github.com/Aniruddha-Tapas/Predicting-Diseases-From-Symptoms</a:t>
            </a: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https://themanifest.com/mobile-apps/how-develop-healthcare-app</a:t>
            </a:r>
            <a:endParaRPr lang="en-GB" sz="1600" dirty="0">
              <a:solidFill>
                <a:schemeClr val="bg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https://www.malacards.org/</a:t>
            </a:r>
            <a:endParaRPr lang="en-GB" sz="1600" dirty="0">
              <a:solidFill>
                <a:schemeClr val="bg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https://www.kaggle.com/moradnejad/nhanes-questionnaires-datasets-20172018-csv? </a:t>
            </a:r>
            <a:endParaRPr lang="en-GB" sz="1600" dirty="0">
              <a:solidFill>
                <a:schemeClr val="bg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https://www.kaggle.com/johnsmith88/heart-disease-dataset </a:t>
            </a:r>
            <a:endParaRPr lang="en-GB" sz="1600" dirty="0">
              <a:solidFill>
                <a:schemeClr val="bg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https://www.kaggle.com/mansoordaku/ckdisease https://www.kaggle.com/priya1207/diseases-dataset</a:t>
            </a:r>
            <a:endParaRPr lang="en-GB" sz="1600" dirty="0">
              <a:solidFill>
                <a:schemeClr val="bg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http://ecg.mit.edu/time-series/</a:t>
            </a:r>
            <a:endParaRPr lang="en-GB" sz="1600" dirty="0">
              <a:solidFill>
                <a:schemeClr val="bg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https://archive.ics.uci.edu/ml/datasets/Statlog+%28Heart%29</a:t>
            </a:r>
            <a:endParaRPr lang="en-GB" sz="1600" dirty="0">
              <a:solidFill>
                <a:schemeClr val="bg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https://physionet.org/data/</a:t>
            </a:r>
            <a:endParaRPr lang="en-GB" sz="1600" dirty="0">
              <a:solidFill>
                <a:schemeClr val="bg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https://ada.com/</a:t>
            </a:r>
            <a:endParaRPr lang="en-GB" sz="1600" dirty="0">
              <a:solidFill>
                <a:schemeClr val="bg2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20000"/>
              </a:lnSpc>
            </a:pPr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https://github.com/GroupProjectSem3/synthea</a:t>
            </a:r>
            <a:endParaRPr lang="en-GB" sz="1600" dirty="0">
              <a:solidFill>
                <a:schemeClr val="bg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51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58AB-0896-4165-ABF7-1E158DB74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589502"/>
            <a:ext cx="7688700" cy="535200"/>
          </a:xfrm>
        </p:spPr>
        <p:txBody>
          <a:bodyPr/>
          <a:lstStyle/>
          <a:p>
            <a:r>
              <a:rPr lang="en-US" dirty="0"/>
              <a:t>Appendix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F3F19-0667-4EEC-9673-DE6E8560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068" y="1389413"/>
            <a:ext cx="5150196" cy="28969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7CD5E4-9EEB-481D-8C47-FA6B3F158838}"/>
              </a:ext>
            </a:extLst>
          </p:cNvPr>
          <p:cNvSpPr/>
          <p:nvPr/>
        </p:nvSpPr>
        <p:spPr>
          <a:xfrm>
            <a:off x="2791014" y="1269771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6588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51575-A647-4695-8ADC-1D7B59B4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54" y="2047759"/>
            <a:ext cx="734495" cy="10479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46050" indent="0" algn="ctr">
              <a:buNone/>
            </a:pPr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28CAA-2582-4F57-82C7-C510C659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79" y="1248987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04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51575-A647-4695-8ADC-1D7B59B4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53" y="2047759"/>
            <a:ext cx="734496" cy="10479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46050" indent="0" algn="ctr">
              <a:buNone/>
            </a:pP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7C4F5-760A-4C70-8E63-59767021B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43" y="1381089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8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51575-A647-4695-8ADC-1D7B59B4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53" y="2047759"/>
            <a:ext cx="734496" cy="10479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46050" indent="0" algn="ctr">
              <a:buNone/>
            </a:pPr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36F8F-91FD-40CF-9F15-CC155D2A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629" y="1183672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05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51575-A647-4695-8ADC-1D7B59B4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53" y="2047759"/>
            <a:ext cx="734496" cy="10479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46050" indent="0" algn="ctr">
              <a:buNone/>
            </a:pP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1D718-492F-47A1-9B32-461B8BD5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18" y="1094607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7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51575-A647-4695-8ADC-1D7B59B4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53" y="2047759"/>
            <a:ext cx="734496" cy="10479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46050" indent="0" algn="ctr">
              <a:buNone/>
            </a:pP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4CA61-2C51-4C66-9CB6-3E2AA6C3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17" y="1260862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9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Vision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724950" y="2571750"/>
            <a:ext cx="3300900" cy="134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‘For a better quality of life’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5166791" y="255181"/>
            <a:ext cx="3374400" cy="446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1600"/>
              </a:spcAft>
            </a:pP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Aim to provide a reliable platform for users to track their health on the go.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users should be able to self diagnose and manage their symptoms until they can get professional heath.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To provide the users a list of doctors whom they can contact if they need to. </a:t>
            </a:r>
          </a:p>
          <a:p>
            <a:pPr marL="285750" indent="-285750" algn="just">
              <a:spcAft>
                <a:spcPts val="1600"/>
              </a:spcAft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Aim to build  a community where no one has to worry about being alone in times of need.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CA0C-B569-4C59-AED8-A5ACD9F0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79244"/>
            <a:ext cx="7688700" cy="535200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974B1-E944-4E6A-B536-D9C00175B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390651"/>
            <a:ext cx="7688700" cy="2624138"/>
          </a:xfrm>
        </p:spPr>
        <p:txBody>
          <a:bodyPr/>
          <a:lstStyle/>
          <a:p>
            <a:pPr algn="just"/>
            <a:r>
              <a:rPr lang="en-GB" sz="16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Haley is your personal health assistant designed for comprehensive health monitoring by tracking the most common symptoms. </a:t>
            </a:r>
          </a:p>
          <a:p>
            <a:pPr algn="just"/>
            <a:r>
              <a:rPr lang="en-GB" sz="16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Haley will ask you a few questions and based on your response, she will help you understand what is the cause of your discomfort.</a:t>
            </a:r>
          </a:p>
          <a:p>
            <a:pPr algn="just"/>
            <a:r>
              <a:rPr lang="en-GB" sz="16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Haley</a:t>
            </a:r>
            <a:r>
              <a:rPr lang="en-GB" sz="16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will also provide a list of doctors to approach based on her initial diagnosis and what home based remedies can be taken in the meanwhile.</a:t>
            </a:r>
          </a:p>
          <a:p>
            <a:pPr algn="just"/>
            <a:r>
              <a:rPr lang="en-GB" sz="16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Haley is  a reliable platform that can be used to track early symptoms and provide data for research.</a:t>
            </a:r>
          </a:p>
          <a:p>
            <a:pPr algn="just"/>
            <a:r>
              <a:rPr lang="en-GB" sz="16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Haley is also a information </a:t>
            </a:r>
            <a:r>
              <a:rPr lang="en-GB" sz="16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for the general population.</a:t>
            </a:r>
            <a:endParaRPr lang="en-GB" sz="1600" b="0" i="0" dirty="0">
              <a:solidFill>
                <a:srgbClr val="20212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GB" sz="1200" b="0" i="0" dirty="0">
              <a:solidFill>
                <a:srgbClr val="20212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1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D8DA-9C15-4D85-B559-CBD19FD5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A20BA-3A02-4599-AC41-5F3A064AE2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‘Easy </a:t>
            </a:r>
            <a:r>
              <a:rPr lang="en-GB" b="1" dirty="0" err="1">
                <a:latin typeface="Calibri" panose="020F0502020204030204" pitchFamily="34" charset="0"/>
                <a:cs typeface="Calibri" panose="020F0502020204030204" pitchFamily="34" charset="0"/>
              </a:rPr>
              <a:t>peezy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 lemon sqeezy’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7E52B-A454-4777-86A2-23C1016AC64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39600" y="1318650"/>
            <a:ext cx="3374400" cy="3497899"/>
          </a:xfrm>
        </p:spPr>
        <p:txBody>
          <a:bodyPr/>
          <a:lstStyle/>
          <a:p>
            <a:r>
              <a:rPr lang="en-GB" sz="16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Any person older than 16 can use the web application with ease.</a:t>
            </a:r>
          </a:p>
          <a:p>
            <a:pPr marL="146050" indent="0">
              <a:buNone/>
            </a:pPr>
            <a:endParaRPr lang="en-GB" sz="1600" dirty="0">
              <a:solidFill>
                <a:srgbClr val="202124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n-GB" sz="16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Haley also provides </a:t>
            </a:r>
            <a:r>
              <a:rPr lang="en-GB" sz="160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special feature for parent</a:t>
            </a:r>
            <a:r>
              <a:rPr lang="en-GB" sz="16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they can</a:t>
            </a:r>
            <a:r>
              <a:rPr lang="en-GB" sz="1600" dirty="0">
                <a:solidFill>
                  <a:srgbClr val="2021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track the heal</a:t>
            </a:r>
            <a:r>
              <a:rPr lang="en-GB" sz="1600" dirty="0">
                <a:solidFill>
                  <a:srgbClr val="202124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 of their children/ dependents with ease.</a:t>
            </a:r>
            <a:endParaRPr lang="en-GB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1787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BA0DB-5B75-400A-966B-6421CEAA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Cause and effect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C4AD7E-3EF8-47F0-B0D8-900E9C9714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Each one helps one.’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84467-8830-4BFC-A8E6-9CCCEE041A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52769" y="1561537"/>
            <a:ext cx="3719744" cy="1201426"/>
          </a:xfrm>
        </p:spPr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The proposed project will solve </a:t>
            </a:r>
            <a:r>
              <a:rPr lang="en-US" sz="1600" dirty="0">
                <a:solidFill>
                  <a:srgbClr val="404040"/>
                </a:solidFill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most of</a:t>
            </a:r>
            <a:r>
              <a:rPr lang="en-US" sz="16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04040"/>
                </a:solidFill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the problems that have been identified in the current pandemic.</a:t>
            </a:r>
          </a:p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GB" sz="16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56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B50F-DD34-4777-8FD6-01045DC4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5A98B-A31D-43F4-B5AD-42AE26345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949" y="3161525"/>
            <a:ext cx="3570603" cy="759000"/>
          </a:xfrm>
        </p:spPr>
        <p:txBody>
          <a:bodyPr/>
          <a:lstStyle/>
          <a:p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‘Audience poll…’</a:t>
            </a:r>
          </a:p>
          <a:p>
            <a:r>
              <a:rPr lang="en-GB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https://forms.gle/4a19qDBGTgEyxzJR9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89D9A-6788-4060-97DD-9ADA4C4AFE5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17087" y="361507"/>
            <a:ext cx="3374400" cy="4476307"/>
          </a:xfrm>
        </p:spPr>
        <p:txBody>
          <a:bodyPr/>
          <a:lstStyle/>
          <a:p>
            <a:pPr algn="just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We created a google survey to know what the users faces in his/her daily life.</a:t>
            </a:r>
          </a:p>
          <a:p>
            <a:pPr algn="just"/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survey had 10 questions</a:t>
            </a:r>
          </a:p>
          <a:p>
            <a:pPr marL="146050" indent="0" algn="just">
              <a:buNone/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They questions are on the users generic details, the current technologies they use and their thoughts about the change.</a:t>
            </a:r>
          </a:p>
          <a:p>
            <a:pPr algn="just"/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results we got are very motivating.</a:t>
            </a:r>
          </a:p>
        </p:txBody>
      </p:sp>
    </p:spTree>
    <p:extLst>
      <p:ext uri="{BB962C8B-B14F-4D97-AF65-F5344CB8AC3E}">
        <p14:creationId xmlns:p14="http://schemas.microsoft.com/office/powerpoint/2010/main" val="151016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CE9B879-CEE9-47AE-BA5A-31F242C5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057" y="202020"/>
            <a:ext cx="2392184" cy="2158166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C520C2-2007-4158-BD3B-625199382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241" y="1539067"/>
            <a:ext cx="2991736" cy="1790674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7B719FE7-24C4-4D2F-A5CD-41F5A2ECB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461" y="2571750"/>
            <a:ext cx="2234780" cy="2369730"/>
          </a:xfrm>
          <a:prstGeom prst="rect">
            <a:avLst/>
          </a:prstGeom>
        </p:spPr>
      </p:pic>
      <p:pic>
        <p:nvPicPr>
          <p:cNvPr id="11" name="Picture 10" descr="A drawing of a person&#10;&#10;Description automatically generated">
            <a:extLst>
              <a:ext uri="{FF2B5EF4-FFF2-40B4-BE49-F238E27FC236}">
                <a16:creationId xmlns:a16="http://schemas.microsoft.com/office/drawing/2014/main" id="{8E8E266A-707E-423C-B7D7-F533FB089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65" y="843211"/>
            <a:ext cx="3223862" cy="34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1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1F46-A2DD-4DAD-955F-FD61F075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300900" cy="1413917"/>
          </a:xfrm>
        </p:spPr>
        <p:txBody>
          <a:bodyPr/>
          <a:lstStyle/>
          <a:p>
            <a:r>
              <a:rPr lang="en-GB" dirty="0"/>
              <a:t>A walk through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09385-1297-40F6-A4CF-1EE9E2DF3F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06D40-3C63-479B-9C54-2188FB5BC2E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39600" y="1219817"/>
            <a:ext cx="3374400" cy="3025500"/>
          </a:xfrm>
        </p:spPr>
        <p:txBody>
          <a:bodyPr/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There are platforms which implements individual features of the application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People have to hunt for the features at different sites and still research it further.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Our project is a one-stop destination for all the features.</a:t>
            </a:r>
          </a:p>
        </p:txBody>
      </p:sp>
      <p:pic>
        <p:nvPicPr>
          <p:cNvPr id="6" name="Picture 5" descr="A large clock mounted to the side&#10;&#10;Description automatically generated">
            <a:extLst>
              <a:ext uri="{FF2B5EF4-FFF2-40B4-BE49-F238E27FC236}">
                <a16:creationId xmlns:a16="http://schemas.microsoft.com/office/drawing/2014/main" id="{D8224C8E-7357-4C19-BBB9-C7BD9EF0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50" y="2530274"/>
            <a:ext cx="3374400" cy="22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7498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1058</Words>
  <Application>Microsoft Office PowerPoint</Application>
  <PresentationFormat>On-screen Show (16:9)</PresentationFormat>
  <Paragraphs>135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Raleway</vt:lpstr>
      <vt:lpstr>Calibri</vt:lpstr>
      <vt:lpstr>Times New Roman</vt:lpstr>
      <vt:lpstr>Lato</vt:lpstr>
      <vt:lpstr>Arial</vt:lpstr>
      <vt:lpstr>Streamline</vt:lpstr>
      <vt:lpstr>Haley- Your Heathcare Assistant</vt:lpstr>
      <vt:lpstr>The Team</vt:lpstr>
      <vt:lpstr>Our Vision</vt:lpstr>
      <vt:lpstr>Introduction</vt:lpstr>
      <vt:lpstr>User base</vt:lpstr>
      <vt:lpstr>The Cause and effect</vt:lpstr>
      <vt:lpstr>Survey</vt:lpstr>
      <vt:lpstr>PowerPoint Presentation</vt:lpstr>
      <vt:lpstr>A walk through Time</vt:lpstr>
      <vt:lpstr>System Architecture</vt:lpstr>
      <vt:lpstr>Technology Stack</vt:lpstr>
      <vt:lpstr>Project Management</vt:lpstr>
      <vt:lpstr>Timelines</vt:lpstr>
      <vt:lpstr>Initial Template</vt:lpstr>
      <vt:lpstr>PowerPoint Presentation</vt:lpstr>
      <vt:lpstr>PowerPoint Presentation</vt:lpstr>
      <vt:lpstr>PowerPoint Presentation</vt:lpstr>
      <vt:lpstr>Data Description</vt:lpstr>
      <vt:lpstr>Proposed Model</vt:lpstr>
      <vt:lpstr>Comparison of different Classifiers</vt:lpstr>
      <vt:lpstr>Evaluation</vt:lpstr>
      <vt:lpstr>References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Haley- Your Heathcare Assistant</dc:title>
  <cp:lastModifiedBy>D18128873 Geetika Agarwal</cp:lastModifiedBy>
  <cp:revision>97</cp:revision>
  <dcterms:modified xsi:type="dcterms:W3CDTF">2020-10-01T02:01:43Z</dcterms:modified>
</cp:coreProperties>
</file>